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9" r:id="rId3"/>
    <p:sldId id="260" r:id="rId4"/>
    <p:sldId id="262" r:id="rId5"/>
    <p:sldId id="273" r:id="rId6"/>
    <p:sldId id="280" r:id="rId7"/>
    <p:sldId id="264" r:id="rId8"/>
    <p:sldId id="266" r:id="rId9"/>
    <p:sldId id="276" r:id="rId10"/>
    <p:sldId id="283" r:id="rId11"/>
    <p:sldId id="282" r:id="rId12"/>
    <p:sldId id="284" r:id="rId13"/>
    <p:sldId id="279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99"/>
    <a:srgbClr val="FFCC99"/>
    <a:srgbClr val="993300"/>
    <a:srgbClr val="F43CD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858" y="-270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14321-A76E-4594-9597-5354941321C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5AC21-B168-4715-8204-8FB54ECCC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7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5AC21-B168-4715-8204-8FB54ECCC3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9247-CC29-4B70-9E79-EE3881BB01C9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8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2BA9E-C24F-4D2F-B1E6-7C7E9B3E7F82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3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817-2378-476C-ABE8-84822802E51B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9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AA6F-622C-40C2-B016-1F1020A2F638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3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FA5-A161-4552-87F1-B88379BA513A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1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28C6A-13AD-4CBB-874C-98AF7CAE155C}" type="datetime1">
              <a:rPr lang="vi-VN" smtClean="0"/>
              <a:t>21/10/2019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891B-3055-435C-855C-642032487239}" type="datetime1">
              <a:rPr lang="vi-VN" smtClean="0"/>
              <a:t>21/10/2019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2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5F8B-FED9-490B-AEC5-2BF176727C9B}" type="datetime1">
              <a:rPr lang="vi-VN" smtClean="0"/>
              <a:t>21/10/2019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1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81A3C-300F-4DAA-816E-5C42E62DFFA6}" type="datetime1">
              <a:rPr lang="vi-VN" smtClean="0"/>
              <a:t>21/10/2019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9202-07C3-45EB-9E27-890767638C58}" type="datetime1">
              <a:rPr lang="vi-VN" smtClean="0"/>
              <a:t>21/10/2019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7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1D6D-44FE-44F4-901F-F7C83B79B862}" type="datetime1">
              <a:rPr lang="vi-VN" smtClean="0"/>
              <a:t>21/10/2019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8B3C-FD6C-4CF9-879D-34B2267B6D4F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56C1F-44F5-4D43-9DE6-812EEE27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262" y="375140"/>
            <a:ext cx="8733692" cy="914400"/>
          </a:xfrm>
        </p:spPr>
        <p:txBody>
          <a:bodyPr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SỞ GIÁO DỤC VÀ ĐÀO TẠO TP.HCM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TRƯỜNG THPT PHẠM PHÚ THỨ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0123" y="2439193"/>
            <a:ext cx="7420708" cy="3668530"/>
          </a:xfrm>
        </p:spPr>
        <p:txBody>
          <a:bodyPr>
            <a:noAutofit/>
          </a:bodyPr>
          <a:lstStyle/>
          <a:p>
            <a:pPr lvl="1"/>
            <a:r>
              <a:rPr lang="en-US" sz="8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 HỌC 11</a:t>
            </a:r>
          </a:p>
          <a:p>
            <a:pPr lvl="1" algn="just"/>
            <a:endParaRPr lang="en-US" sz="3000">
              <a:latin typeface="Arial" pitchFamily="34" charset="0"/>
              <a:cs typeface="Arial" pitchFamily="34" charset="0"/>
            </a:endParaRPr>
          </a:p>
          <a:p>
            <a:pPr lvl="1" algn="just"/>
            <a:endParaRPr lang="en-US" sz="300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000" smtClean="0">
                <a:latin typeface="Arial" pitchFamily="34" charset="0"/>
                <a:cs typeface="Arial" pitchFamily="34" charset="0"/>
              </a:rPr>
              <a:t>Giáo viên: Trần Ngọc Thư</a:t>
            </a:r>
          </a:p>
          <a:p>
            <a:pPr lvl="1"/>
            <a:r>
              <a:rPr lang="en-US" sz="3000" smtClean="0">
                <a:latin typeface="Arial" pitchFamily="34" charset="0"/>
                <a:cs typeface="Arial" pitchFamily="34" charset="0"/>
              </a:rPr>
              <a:t>Tổ: Toán – Tin học</a:t>
            </a:r>
          </a:p>
          <a:p>
            <a:pPr lvl="1" algn="just"/>
            <a:endParaRPr lang="en-US" sz="3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B9F-9FF8-4FCE-A561-FCCCBBC8AF07}" type="datetime1">
              <a:rPr lang="vi-VN" smtClean="0">
                <a:latin typeface="Arial" pitchFamily="34" charset="0"/>
                <a:cs typeface="Arial" pitchFamily="34" charset="0"/>
              </a:rPr>
              <a:t>21/10/2019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>
                <a:latin typeface="Arial" pitchFamily="34" charset="0"/>
                <a:cs typeface="Arial" pitchFamily="34" charset="0"/>
              </a:rPr>
              <a:t>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Bài 6. Hàm nhập/xuất dữ liệu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82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AA6F-622C-40C2-B016-1F1020A2F638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26754"/>
            <a:ext cx="64007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/>
              <a:t>#include &lt;iostream&gt;</a:t>
            </a:r>
          </a:p>
          <a:p>
            <a:r>
              <a:rPr lang="en-US" sz="3200"/>
              <a:t>using namespace std;</a:t>
            </a:r>
          </a:p>
          <a:p>
            <a:r>
              <a:rPr lang="en-US" sz="3200"/>
              <a:t>int main(){</a:t>
            </a:r>
          </a:p>
          <a:p>
            <a:r>
              <a:rPr lang="en-US" sz="3200"/>
              <a:t>  int dai, rong, </a:t>
            </a:r>
            <a:r>
              <a:rPr lang="en-US" sz="3200">
                <a:solidFill>
                  <a:srgbClr val="FF0000"/>
                </a:solidFill>
              </a:rPr>
              <a:t>S, P;</a:t>
            </a:r>
          </a:p>
          <a:p>
            <a:r>
              <a:rPr lang="en-US" sz="3200"/>
              <a:t>  cout&lt;&lt;"Nhap chieu dai va rong HCN ";</a:t>
            </a:r>
          </a:p>
          <a:p>
            <a:r>
              <a:rPr lang="en-US" sz="3200"/>
              <a:t>  cin&gt;&gt;dai&gt;&gt;rong;</a:t>
            </a:r>
          </a:p>
          <a:p>
            <a:r>
              <a:rPr lang="en-US" sz="3200"/>
              <a:t>  </a:t>
            </a:r>
            <a:r>
              <a:rPr lang="en-US" sz="3200">
                <a:solidFill>
                  <a:srgbClr val="FF0000"/>
                </a:solidFill>
              </a:rPr>
              <a:t>S=dai*rong;   P=(dai+rong)*2;</a:t>
            </a:r>
          </a:p>
          <a:p>
            <a:r>
              <a:rPr lang="en-US" sz="3200"/>
              <a:t>  cout&lt;&lt;"Dien tich HCN la:"&lt;&lt;</a:t>
            </a:r>
            <a:r>
              <a:rPr lang="en-US" sz="3200">
                <a:solidFill>
                  <a:srgbClr val="FF0000"/>
                </a:solidFill>
              </a:rPr>
              <a:t>S</a:t>
            </a:r>
            <a:r>
              <a:rPr lang="en-US" sz="3200"/>
              <a:t>&lt;&lt;endl;</a:t>
            </a:r>
          </a:p>
          <a:p>
            <a:r>
              <a:rPr lang="en-US" sz="3200"/>
              <a:t>  cout&lt;&lt;"Chu vi HCN la:"&lt;&lt;</a:t>
            </a:r>
            <a:r>
              <a:rPr lang="en-US" sz="3200">
                <a:solidFill>
                  <a:srgbClr val="FF0000"/>
                </a:solidFill>
              </a:rPr>
              <a:t>P</a:t>
            </a:r>
            <a:r>
              <a:rPr lang="en-US" sz="3200"/>
              <a:t>&lt;&lt;endl;</a:t>
            </a:r>
          </a:p>
          <a:p>
            <a:r>
              <a:rPr lang="en-US" sz="3200"/>
              <a:t>  return 0;</a:t>
            </a:r>
          </a:p>
          <a:p>
            <a:r>
              <a:rPr lang="en-US" sz="3200"/>
              <a:t>}</a:t>
            </a:r>
          </a:p>
          <a:p>
            <a:endParaRPr lang="en-US" sz="3200"/>
          </a:p>
          <a:p>
            <a:endParaRPr lang="en-US" sz="3200"/>
          </a:p>
        </p:txBody>
      </p:sp>
      <p:sp>
        <p:nvSpPr>
          <p:cNvPr id="8" name="Rectangle 7"/>
          <p:cNvSpPr/>
          <p:nvPr/>
        </p:nvSpPr>
        <p:spPr>
          <a:xfrm>
            <a:off x="6400799" y="108670"/>
            <a:ext cx="599172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/>
              <a:t>#include &lt;iostream&gt;</a:t>
            </a:r>
          </a:p>
          <a:p>
            <a:r>
              <a:rPr lang="en-US" sz="3200"/>
              <a:t>using namespace std;</a:t>
            </a:r>
          </a:p>
          <a:p>
            <a:r>
              <a:rPr lang="en-US" sz="3200"/>
              <a:t>int main(){</a:t>
            </a:r>
          </a:p>
          <a:p>
            <a:r>
              <a:rPr lang="en-US" sz="3200"/>
              <a:t>  int dai, rong;</a:t>
            </a:r>
          </a:p>
          <a:p>
            <a:r>
              <a:rPr lang="en-US" sz="3200"/>
              <a:t>  cout&lt;&lt;"Nhap chieu dai va rong HCN ";</a:t>
            </a:r>
          </a:p>
          <a:p>
            <a:r>
              <a:rPr lang="en-US" sz="3200"/>
              <a:t>  cin&gt;&gt;dai&gt;&gt;rong;</a:t>
            </a:r>
          </a:p>
          <a:p>
            <a:r>
              <a:rPr lang="en-US" sz="3200"/>
              <a:t>  </a:t>
            </a:r>
          </a:p>
          <a:p>
            <a:r>
              <a:rPr lang="en-US" sz="3200"/>
              <a:t>  cout&lt;&lt;"Dien tich HCN la:"&lt;&lt;</a:t>
            </a:r>
            <a:r>
              <a:rPr lang="en-US" sz="3200">
                <a:solidFill>
                  <a:srgbClr val="FF0000"/>
                </a:solidFill>
              </a:rPr>
              <a:t>dai*rong</a:t>
            </a:r>
            <a:r>
              <a:rPr lang="en-US" sz="3200"/>
              <a:t>&lt;&lt;endl;</a:t>
            </a:r>
          </a:p>
          <a:p>
            <a:r>
              <a:rPr lang="en-US" sz="3200"/>
              <a:t>  cout&lt;&lt;"Chu vi HCN la:"&lt;&lt;</a:t>
            </a:r>
            <a:r>
              <a:rPr lang="en-US" sz="3200">
                <a:solidFill>
                  <a:srgbClr val="FF0000"/>
                </a:solidFill>
              </a:rPr>
              <a:t>(dai+rong)*2</a:t>
            </a:r>
            <a:r>
              <a:rPr lang="en-US" sz="3200"/>
              <a:t>&lt;&lt;endl;</a:t>
            </a:r>
          </a:p>
          <a:p>
            <a:r>
              <a:rPr lang="en-US" sz="3200"/>
              <a:t>  return 0;</a:t>
            </a:r>
          </a:p>
          <a:p>
            <a:r>
              <a:rPr lang="en-US" sz="3200"/>
              <a:t>}</a:t>
            </a:r>
          </a:p>
          <a:p>
            <a:endParaRPr lang="en-US" sz="320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256421" y="298772"/>
            <a:ext cx="1" cy="6001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3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766-B691-4D49-A23D-9261FB4795D9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11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585412" y="390239"/>
            <a:ext cx="80852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/>
              <a:t>VD4: </a:t>
            </a:r>
            <a:r>
              <a:rPr lang="en-US" sz="3200" b="1"/>
              <a:t>Tính chu vi hình tròn với bán kính nhập từ bàn phím</a:t>
            </a:r>
            <a:endParaRPr lang="en-US" sz="3200"/>
          </a:p>
        </p:txBody>
      </p:sp>
      <p:pic>
        <p:nvPicPr>
          <p:cNvPr id="20" name="Picture 19" descr="cuti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4" y="3921071"/>
            <a:ext cx="1991206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loud Callout 20"/>
          <p:cNvSpPr/>
          <p:nvPr/>
        </p:nvSpPr>
        <p:spPr>
          <a:xfrm>
            <a:off x="1775450" y="2091395"/>
            <a:ext cx="2381844" cy="2169877"/>
          </a:xfrm>
          <a:prstGeom prst="cloudCallout">
            <a:avLst>
              <a:gd name="adj1" fmla="val -88726"/>
              <a:gd name="adj2" fmla="val 4384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Arial" pitchFamily="34" charset="0"/>
                <a:cs typeface="Arial" pitchFamily="34" charset="0"/>
              </a:rPr>
              <a:t>Xác định Input, Output?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865456" y="2069547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893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AA6F-622C-40C2-B016-1F1020A2F638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Bài 6. Hàm nhập/xuất dữ liệu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50589"/>
            <a:ext cx="603985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/>
              <a:t>#include &lt;iostream&gt;</a:t>
            </a:r>
          </a:p>
          <a:p>
            <a:r>
              <a:rPr lang="en-US" sz="3000"/>
              <a:t>using namespace std;</a:t>
            </a:r>
          </a:p>
          <a:p>
            <a:r>
              <a:rPr lang="en-US" sz="3000"/>
              <a:t>int main(){</a:t>
            </a:r>
          </a:p>
          <a:p>
            <a:r>
              <a:rPr lang="en-US" sz="3000"/>
              <a:t>  double r, </a:t>
            </a:r>
            <a:r>
              <a:rPr lang="en-US" sz="3000">
                <a:solidFill>
                  <a:srgbClr val="FF0000"/>
                </a:solidFill>
              </a:rPr>
              <a:t>cv</a:t>
            </a:r>
            <a:r>
              <a:rPr lang="en-US" sz="3000"/>
              <a:t>;</a:t>
            </a:r>
          </a:p>
          <a:p>
            <a:r>
              <a:rPr lang="en-US" sz="3000"/>
              <a:t>  const double PI=3.14;</a:t>
            </a:r>
          </a:p>
          <a:p>
            <a:r>
              <a:rPr lang="en-US" sz="3000"/>
              <a:t>  cout&lt;&lt;"Hay nhap ban kinh hinh tron ";</a:t>
            </a:r>
          </a:p>
          <a:p>
            <a:r>
              <a:rPr lang="en-US" sz="3000"/>
              <a:t>  cin&gt;&gt;r;</a:t>
            </a:r>
          </a:p>
          <a:p>
            <a:r>
              <a:rPr lang="en-US" sz="3000"/>
              <a:t>  </a:t>
            </a:r>
            <a:r>
              <a:rPr lang="en-US" sz="3000">
                <a:solidFill>
                  <a:srgbClr val="FF0000"/>
                </a:solidFill>
              </a:rPr>
              <a:t>cv=2*PI*r;</a:t>
            </a:r>
          </a:p>
          <a:p>
            <a:r>
              <a:rPr lang="en-US" sz="3000"/>
              <a:t>  cout&lt;&lt;"Chu vi hinh tron la"&lt;&lt;</a:t>
            </a:r>
            <a:r>
              <a:rPr lang="en-US" sz="3000">
                <a:solidFill>
                  <a:srgbClr val="FF0000"/>
                </a:solidFill>
              </a:rPr>
              <a:t>cv</a:t>
            </a:r>
            <a:r>
              <a:rPr lang="en-US" sz="3000"/>
              <a:t>&lt;&lt;endl;</a:t>
            </a:r>
          </a:p>
          <a:p>
            <a:r>
              <a:rPr lang="en-US" sz="3000"/>
              <a:t>  return 0;</a:t>
            </a:r>
          </a:p>
          <a:p>
            <a:r>
              <a:rPr lang="en-US" sz="300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6039852" y="303607"/>
            <a:ext cx="70023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/>
              <a:t>#include &lt;iostream&gt;</a:t>
            </a:r>
          </a:p>
          <a:p>
            <a:r>
              <a:rPr lang="en-US" sz="3000"/>
              <a:t>using namespace std;</a:t>
            </a:r>
          </a:p>
          <a:p>
            <a:r>
              <a:rPr lang="en-US" sz="3000"/>
              <a:t>int main(){</a:t>
            </a:r>
          </a:p>
          <a:p>
            <a:r>
              <a:rPr lang="en-US" sz="3000"/>
              <a:t>  double </a:t>
            </a:r>
            <a:r>
              <a:rPr lang="en-US" sz="3000" smtClean="0"/>
              <a:t>r;</a:t>
            </a:r>
            <a:endParaRPr lang="en-US" sz="3000"/>
          </a:p>
          <a:p>
            <a:r>
              <a:rPr lang="en-US" sz="3000"/>
              <a:t>  const double PI=3.14;</a:t>
            </a:r>
          </a:p>
          <a:p>
            <a:r>
              <a:rPr lang="en-US" sz="3000"/>
              <a:t>  cout&lt;&lt;"Hay nhap ban kinh hinh tron ";</a:t>
            </a:r>
          </a:p>
          <a:p>
            <a:r>
              <a:rPr lang="en-US" sz="3000"/>
              <a:t>  cin&gt;&gt;r;</a:t>
            </a:r>
          </a:p>
          <a:p>
            <a:endParaRPr lang="en-US" sz="3000" smtClean="0"/>
          </a:p>
          <a:p>
            <a:r>
              <a:rPr lang="en-US" sz="3000" smtClean="0"/>
              <a:t>cout</a:t>
            </a:r>
            <a:r>
              <a:rPr lang="en-US" sz="3000"/>
              <a:t>&lt;&lt;"Chu vi hinh tron </a:t>
            </a:r>
            <a:r>
              <a:rPr lang="en-US" sz="3000" smtClean="0"/>
              <a:t>la</a:t>
            </a:r>
            <a:r>
              <a:rPr lang="en-US" sz="3000"/>
              <a:t>"&lt;&lt;</a:t>
            </a:r>
            <a:r>
              <a:rPr lang="en-US" sz="3000" smtClean="0"/>
              <a:t>2*PI*r</a:t>
            </a:r>
          </a:p>
          <a:p>
            <a:r>
              <a:rPr lang="en-US" sz="3000" smtClean="0"/>
              <a:t>&lt;&lt;</a:t>
            </a:r>
            <a:r>
              <a:rPr lang="en-US" sz="3000"/>
              <a:t>endl;</a:t>
            </a:r>
          </a:p>
          <a:p>
            <a:r>
              <a:rPr lang="en-US" sz="3000"/>
              <a:t>  return 0;</a:t>
            </a:r>
          </a:p>
          <a:p>
            <a:r>
              <a:rPr lang="en-US" sz="3000"/>
              <a:t>}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991726" y="303607"/>
            <a:ext cx="0" cy="6025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0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F091-1E09-49B5-A2E3-610BFD744B47}" type="datetime1">
              <a:rPr lang="vi-VN" smtClean="0">
                <a:latin typeface="Arial" pitchFamily="34" charset="0"/>
                <a:cs typeface="Arial" pitchFamily="34" charset="0"/>
              </a:rPr>
              <a:t>21/10/2019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>
                <a:latin typeface="Arial" pitchFamily="34" charset="0"/>
                <a:cs typeface="Arial" pitchFamily="34" charset="0"/>
              </a:rPr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ouble Wave 7"/>
          <p:cNvSpPr/>
          <p:nvPr/>
        </p:nvSpPr>
        <p:spPr>
          <a:xfrm>
            <a:off x="495947" y="113494"/>
            <a:ext cx="2557220" cy="1282170"/>
          </a:xfrm>
          <a:prstGeom prst="doubleWav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CỦNG </a:t>
            </a:r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CỐ VÀ DẶN DÒ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Bài 6. Hàm nhập/xuất dữ liệu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4694" y="1396998"/>
            <a:ext cx="113516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4000" b="1">
                <a:latin typeface="Arial" pitchFamily="34" charset="0"/>
                <a:cs typeface="Arial" pitchFamily="34" charset="0"/>
              </a:rPr>
              <a:t>Củng cố:</a:t>
            </a:r>
            <a:endParaRPr lang="en-US" sz="4000">
              <a:latin typeface="Arial" pitchFamily="34" charset="0"/>
              <a:cs typeface="Arial" pitchFamily="34" charset="0"/>
            </a:endParaRPr>
          </a:p>
          <a:p>
            <a:r>
              <a:rPr lang="en-US" sz="4000"/>
              <a:t>- Nêu cú pháp hàm nhập dữ liệu từ bàn phím.</a:t>
            </a:r>
          </a:p>
          <a:p>
            <a:r>
              <a:rPr lang="en-US" sz="4000"/>
              <a:t>- Nêu cú pháp hàm xuất dữ liệu </a:t>
            </a:r>
          </a:p>
          <a:p>
            <a:pPr lvl="0" algn="just"/>
            <a:r>
              <a:rPr lang="en-US" sz="4000" b="1" smtClean="0">
                <a:latin typeface="Arial" pitchFamily="34" charset="0"/>
                <a:cs typeface="Arial" pitchFamily="34" charset="0"/>
              </a:rPr>
              <a:t>Dặn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dò:</a:t>
            </a:r>
            <a:endParaRPr lang="en-US" sz="4000">
              <a:latin typeface="Arial" pitchFamily="34" charset="0"/>
              <a:cs typeface="Arial" pitchFamily="34" charset="0"/>
            </a:endParaRPr>
          </a:p>
          <a:p>
            <a:r>
              <a:rPr lang="en-US" sz="4000"/>
              <a:t>- Học bài, viết lại các chương trình đã học.</a:t>
            </a:r>
          </a:p>
          <a:p>
            <a:r>
              <a:rPr lang="en-US" sz="4000"/>
              <a:t>- Đọc trước bài tập thực hành </a:t>
            </a:r>
            <a:r>
              <a:rPr lang="en-US" sz="4000" smtClean="0"/>
              <a:t>1 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76278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smtClean="0">
                <a:solidFill>
                  <a:srgbClr val="FF0000"/>
                </a:solidFill>
              </a:rPr>
              <a:t>CHÚC CÁC EM HỌC TỐT!</a:t>
            </a:r>
            <a:endParaRPr lang="en-US" sz="80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774" y="3096019"/>
            <a:ext cx="3419475" cy="29146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1BF7-AF2E-4320-9884-DC51224D1238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864388"/>
            <a:ext cx="3790950" cy="18859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5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877" y="984738"/>
            <a:ext cx="10181492" cy="26376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44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 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HÀM NHẬP/XUẤT DỮ LIỆU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3CF3-9696-4233-ADE2-24253E44AB9F}" type="datetime1">
              <a:rPr lang="vi-VN" smtClean="0">
                <a:latin typeface="Arial" pitchFamily="34" charset="0"/>
                <a:cs typeface="Arial" pitchFamily="34" charset="0"/>
              </a:rPr>
              <a:t>21/10/2019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>
                <a:latin typeface="Arial" pitchFamily="34" charset="0"/>
                <a:cs typeface="Arial" pitchFamily="34" charset="0"/>
              </a:rPr>
              <a:t>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59974"/>
            <a:ext cx="3248000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Bài 6. Hàm nhập/xuất dữ liệu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59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283766" y="232937"/>
            <a:ext cx="1709369" cy="152152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Arial" pitchFamily="34" charset="0"/>
                <a:cs typeface="Arial" pitchFamily="34" charset="0"/>
              </a:rPr>
              <a:t>Nhập/ xuất dữ liệu từ bàn phím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361259" y="4045056"/>
            <a:ext cx="1622156" cy="161718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9EB0-F074-48B4-A879-E8A3C5C0C892}" type="datetime1">
              <a:rPr lang="vi-VN" smtClean="0">
                <a:latin typeface="Arial" pitchFamily="34" charset="0"/>
                <a:cs typeface="Arial" pitchFamily="34" charset="0"/>
              </a:rPr>
              <a:t>21/10/2019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>
                <a:latin typeface="Arial" pitchFamily="34" charset="0"/>
                <a:cs typeface="Arial" pitchFamily="34" charset="0"/>
              </a:rPr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08885" y="5918862"/>
            <a:ext cx="3248000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Bài 6. Hàm nhập/xuất dữ liệu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4985" y="1266091"/>
            <a:ext cx="1617784" cy="35875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HÀM NHẬP/ XUẤT DỮ LIỆU</a:t>
            </a:r>
            <a:endParaRPr lang="en-US" sz="2400" b="1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692769" y="993700"/>
            <a:ext cx="2485293" cy="2066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2"/>
          </p:cNvCxnSpPr>
          <p:nvPr/>
        </p:nvCxnSpPr>
        <p:spPr>
          <a:xfrm>
            <a:off x="3692769" y="3059870"/>
            <a:ext cx="2668490" cy="1793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1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B69A-7BD2-416F-B059-DD0CE0CD5E16}" type="datetime1">
              <a:rPr lang="vi-VN" smtClean="0"/>
              <a:t>21/10/2019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4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05353" y="1536173"/>
            <a:ext cx="969683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/>
              <a:t>Phải sử dụng thư viện iostream</a:t>
            </a:r>
          </a:p>
          <a:p>
            <a:r>
              <a:rPr lang="en-US" sz="3200" b="1"/>
              <a:t>a. Nhập dữ liệu</a:t>
            </a:r>
            <a:endParaRPr lang="en-US" sz="3200"/>
          </a:p>
          <a:p>
            <a:r>
              <a:rPr lang="en-US" sz="3200" b="1"/>
              <a:t>* Cú pháp:</a:t>
            </a:r>
            <a:endParaRPr lang="en-US" sz="3200"/>
          </a:p>
          <a:p>
            <a:r>
              <a:rPr lang="en-US" sz="3200"/>
              <a:t>cin&gt;&gt;biến;</a:t>
            </a:r>
          </a:p>
          <a:p>
            <a:r>
              <a:rPr lang="en-US" sz="3200"/>
              <a:t>cin&gt;&gt;biến 1&gt;&gt;biến 2&gt;&gt;…&gt;&gt;biến n</a:t>
            </a:r>
            <a:r>
              <a:rPr lang="en-US" sz="3200" smtClean="0"/>
              <a:t>;</a:t>
            </a:r>
          </a:p>
          <a:p>
            <a:r>
              <a:rPr lang="en-US" sz="3200" b="1"/>
              <a:t>b. Xuất dữ liệu</a:t>
            </a:r>
            <a:endParaRPr lang="en-US" sz="3200"/>
          </a:p>
          <a:p>
            <a:r>
              <a:rPr lang="en-US" sz="3200" b="1"/>
              <a:t>* Cú pháp:</a:t>
            </a:r>
            <a:endParaRPr lang="en-US" sz="3200"/>
          </a:p>
          <a:p>
            <a:r>
              <a:rPr lang="en-US" sz="3200"/>
              <a:t>cout&lt;&lt;biểu thức;</a:t>
            </a:r>
          </a:p>
          <a:p>
            <a:r>
              <a:rPr lang="en-US" sz="3200"/>
              <a:t>cout&lt;&lt;biểu thức 1&lt;&lt;biểu thức 2…&lt;&lt;biểu thức n;</a:t>
            </a:r>
          </a:p>
          <a:p>
            <a:endParaRPr lang="en-US" sz="3200"/>
          </a:p>
        </p:txBody>
      </p:sp>
      <p:sp>
        <p:nvSpPr>
          <p:cNvPr id="21" name="Oval 20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cs typeface="Times New Roman" panose="02020603050405020304" pitchFamily="18" charset="0"/>
              </a:rPr>
              <a:t>Nhập/xuất dữ liệu từ bàn phím</a:t>
            </a:r>
            <a:endParaRPr lang="en-US" sz="2800" b="1" dirty="0">
              <a:cs typeface="Times New Roman" panose="02020603050405020304" pitchFamily="18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1003248" y="1838055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8C1-95BC-436E-AC69-E8A3A928D6EE}" type="datetime1">
              <a:rPr lang="vi-VN" sz="1400" smtClean="0">
                <a:solidFill>
                  <a:schemeClr val="tx1"/>
                </a:solidFill>
              </a:rPr>
              <a:t>21/10/2019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z="1400" smtClean="0">
                <a:solidFill>
                  <a:schemeClr val="tx1"/>
                </a:solidFill>
              </a:rPr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18" name="5-Point Star 17"/>
          <p:cNvSpPr/>
          <p:nvPr/>
        </p:nvSpPr>
        <p:spPr>
          <a:xfrm>
            <a:off x="1775450" y="1421291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23689" y="1911875"/>
            <a:ext cx="440355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/>
              <a:t>	</a:t>
            </a:r>
            <a:r>
              <a:rPr lang="en-US" sz="3200" smtClean="0"/>
              <a:t>VD1: </a:t>
            </a:r>
            <a:r>
              <a:rPr lang="en-US" sz="3200" smtClean="0"/>
              <a:t>Nhập hai số nguyên a, b từ bàn phím, in ra màn hình giá trị 2 số nguyên</a:t>
            </a:r>
            <a:endParaRPr lang="en-US" sz="3200"/>
          </a:p>
        </p:txBody>
      </p:sp>
      <p:pic>
        <p:nvPicPr>
          <p:cNvPr id="21" name="Picture 20" descr="cuti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315" y="3277354"/>
            <a:ext cx="1991206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loud Callout 21"/>
          <p:cNvSpPr/>
          <p:nvPr/>
        </p:nvSpPr>
        <p:spPr>
          <a:xfrm>
            <a:off x="4448015" y="1472339"/>
            <a:ext cx="2975674" cy="2448732"/>
          </a:xfrm>
          <a:prstGeom prst="cloudCallout">
            <a:avLst>
              <a:gd name="adj1" fmla="val -88726"/>
              <a:gd name="adj2" fmla="val 4384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Arial" pitchFamily="34" charset="0"/>
                <a:cs typeface="Arial" pitchFamily="34" charset="0"/>
              </a:rPr>
              <a:t>Xác định Input, Output?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588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ED82-0FC9-41C9-B635-7946E304E26A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1617784" y="2333697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4759" y="1149750"/>
            <a:ext cx="92402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/>
              <a:t>#include &lt;iostream&gt;</a:t>
            </a:r>
          </a:p>
          <a:p>
            <a:r>
              <a:rPr lang="en-US" sz="3600"/>
              <a:t>using namespace std;</a:t>
            </a:r>
          </a:p>
          <a:p>
            <a:r>
              <a:rPr lang="en-US" sz="3600"/>
              <a:t>int main(){</a:t>
            </a:r>
          </a:p>
          <a:p>
            <a:r>
              <a:rPr lang="en-US" sz="3600"/>
              <a:t>  int a, b;</a:t>
            </a:r>
          </a:p>
          <a:p>
            <a:r>
              <a:rPr lang="en-US" sz="3600"/>
              <a:t>  cout&lt;&lt;"Hay nhap a va b ";</a:t>
            </a:r>
          </a:p>
          <a:p>
            <a:r>
              <a:rPr lang="en-US" sz="3600"/>
              <a:t>  cin&gt;&gt;a&gt;&gt;b;</a:t>
            </a:r>
          </a:p>
          <a:p>
            <a:r>
              <a:rPr lang="en-US" sz="3600"/>
              <a:t>  cout&lt;&lt;"hai so a va b la "&lt;&lt;a&lt;&lt;","&lt;&lt;b&lt;&lt;endl;</a:t>
            </a:r>
          </a:p>
          <a:p>
            <a:r>
              <a:rPr lang="en-US" sz="3600"/>
              <a:t>  return 0;</a:t>
            </a:r>
          </a:p>
          <a:p>
            <a:r>
              <a:rPr lang="en-US" sz="36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61880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uti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315" y="3277354"/>
            <a:ext cx="1991206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4448015" y="1472339"/>
            <a:ext cx="2975674" cy="2448732"/>
          </a:xfrm>
          <a:prstGeom prst="cloudCallout">
            <a:avLst>
              <a:gd name="adj1" fmla="val -88726"/>
              <a:gd name="adj2" fmla="val 4384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latin typeface="Arial" pitchFamily="34" charset="0"/>
                <a:cs typeface="Arial" pitchFamily="34" charset="0"/>
              </a:rPr>
              <a:t>Xác định Input, Output?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4541003"/>
            <a:ext cx="4272366" cy="151982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2400" b="1" smtClean="0">
                <a:solidFill>
                  <a:schemeClr val="tx1"/>
                </a:solidFill>
              </a:rPr>
              <a:t>VD2: </a:t>
            </a:r>
            <a:r>
              <a:rPr lang="en-US" sz="2400" b="1">
                <a:solidFill>
                  <a:schemeClr val="tx1"/>
                </a:solidFill>
              </a:rPr>
              <a:t>Viết chương trình nhập vào 2 số nguyên a,b. Yêu cầu xuất ra tổng 2 số nguyên đó theo định dạng: a+b = tổng.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1459-5F3A-464B-BFF0-33078878B16F}" type="datetime1">
              <a:rPr lang="vi-VN" smtClean="0">
                <a:latin typeface="Arial" pitchFamily="34" charset="0"/>
                <a:cs typeface="Arial" pitchFamily="34" charset="0"/>
              </a:rPr>
              <a:t>21/10/2019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>
                <a:latin typeface="Arial" pitchFamily="34" charset="0"/>
                <a:cs typeface="Arial" pitchFamily="34" charset="0"/>
              </a:rPr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Bài 6. Hàm nhập/xuất dữ liệu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5-Point Star 11"/>
          <p:cNvSpPr/>
          <p:nvPr/>
        </p:nvSpPr>
        <p:spPr>
          <a:xfrm>
            <a:off x="1617784" y="2333697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32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F1B6-4CF2-404D-83DE-7BB482609131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3411416" y="218027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9484" y="-87706"/>
            <a:ext cx="3271932" cy="93051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9484" y="820888"/>
            <a:ext cx="110498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/>
              <a:t>#include &lt;iostream&gt;</a:t>
            </a:r>
          </a:p>
          <a:p>
            <a:r>
              <a:rPr lang="en-US" sz="3600"/>
              <a:t>using namespace std;</a:t>
            </a:r>
          </a:p>
          <a:p>
            <a:r>
              <a:rPr lang="en-US" sz="3600"/>
              <a:t>int main(){</a:t>
            </a:r>
          </a:p>
          <a:p>
            <a:r>
              <a:rPr lang="en-US" sz="3600"/>
              <a:t>  int a, </a:t>
            </a:r>
            <a:r>
              <a:rPr lang="en-US" sz="3600" smtClean="0"/>
              <a:t>b, </a:t>
            </a:r>
            <a:r>
              <a:rPr lang="en-US" sz="3600" smtClean="0">
                <a:solidFill>
                  <a:srgbClr val="FF0000"/>
                </a:solidFill>
              </a:rPr>
              <a:t>tong;</a:t>
            </a:r>
            <a:endParaRPr lang="en-US" sz="3600">
              <a:solidFill>
                <a:srgbClr val="FF0000"/>
              </a:solidFill>
            </a:endParaRPr>
          </a:p>
          <a:p>
            <a:r>
              <a:rPr lang="en-US" sz="3600"/>
              <a:t>  cout&lt;&lt;"Hay nhap a va b ";</a:t>
            </a:r>
          </a:p>
          <a:p>
            <a:r>
              <a:rPr lang="en-US" sz="3600"/>
              <a:t>  cin&gt;&gt;a&gt;&gt;b</a:t>
            </a:r>
            <a:r>
              <a:rPr lang="en-US" sz="3600" smtClean="0"/>
              <a:t>;</a:t>
            </a:r>
          </a:p>
          <a:p>
            <a:r>
              <a:rPr lang="en-US" sz="3600" smtClean="0"/>
              <a:t>  </a:t>
            </a:r>
            <a:r>
              <a:rPr lang="en-US" sz="3600" smtClean="0">
                <a:solidFill>
                  <a:srgbClr val="FF0000"/>
                </a:solidFill>
              </a:rPr>
              <a:t>tong=a+b;</a:t>
            </a:r>
            <a:endParaRPr lang="en-US" sz="3600">
              <a:solidFill>
                <a:srgbClr val="FF0000"/>
              </a:solidFill>
            </a:endParaRPr>
          </a:p>
          <a:p>
            <a:r>
              <a:rPr lang="en-US" sz="3600"/>
              <a:t>  cout&lt;&lt;"Tong a+b la: </a:t>
            </a:r>
            <a:r>
              <a:rPr lang="en-US" sz="3600" smtClean="0"/>
              <a:t>"&lt;&lt;</a:t>
            </a:r>
            <a:r>
              <a:rPr lang="en-US" sz="3600" smtClean="0">
                <a:solidFill>
                  <a:srgbClr val="FF0000"/>
                </a:solidFill>
              </a:rPr>
              <a:t>tong</a:t>
            </a:r>
            <a:r>
              <a:rPr lang="en-US" sz="3600" smtClean="0"/>
              <a:t>&lt;&lt;</a:t>
            </a:r>
            <a:r>
              <a:rPr lang="en-US" sz="3600"/>
              <a:t>endl;</a:t>
            </a:r>
          </a:p>
          <a:p>
            <a:r>
              <a:rPr lang="en-US" sz="3600"/>
              <a:t>  return 0;</a:t>
            </a:r>
          </a:p>
          <a:p>
            <a:r>
              <a:rPr lang="en-US" sz="36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859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EE2C-C760-494B-B547-2F1319A9B82F}" type="datetime1">
              <a:rPr lang="vi-VN" smtClean="0"/>
              <a:t>21/10/2019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6C1F-44F5-4D43-9DE6-812EEE279C98}" type="slidenum">
              <a:rPr lang="en-US" smtClean="0"/>
              <a:t>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5453" y="6448251"/>
            <a:ext cx="3248000" cy="365125"/>
          </a:xfrm>
        </p:spPr>
        <p:txBody>
          <a:bodyPr/>
          <a:lstStyle/>
          <a:p>
            <a:r>
              <a:rPr lang="en-US" smtClean="0"/>
              <a:t>Bài 6. Hàm nhập/xuất dữ liệu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585412" y="390239"/>
            <a:ext cx="80852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/>
              <a:t>VD3: </a:t>
            </a:r>
            <a:r>
              <a:rPr lang="en-US" sz="3200" b="1"/>
              <a:t>Tính </a:t>
            </a:r>
            <a:r>
              <a:rPr lang="en-US" sz="3200" b="1" smtClean="0"/>
              <a:t>chu vi, diện </a:t>
            </a:r>
            <a:r>
              <a:rPr lang="en-US" sz="3200" b="1"/>
              <a:t>tích hình chữ nhật, với chiều dài và chiều rộng nhập từ bàn phím</a:t>
            </a:r>
            <a:endParaRPr lang="en-US" sz="3200"/>
          </a:p>
        </p:txBody>
      </p:sp>
      <p:pic>
        <p:nvPicPr>
          <p:cNvPr id="20" name="Picture 19" descr="cuti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4" y="3921071"/>
            <a:ext cx="1991206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loud Callout 20"/>
          <p:cNvSpPr/>
          <p:nvPr/>
        </p:nvSpPr>
        <p:spPr>
          <a:xfrm>
            <a:off x="1775450" y="2091395"/>
            <a:ext cx="2381844" cy="2169877"/>
          </a:xfrm>
          <a:prstGeom prst="cloudCallout">
            <a:avLst>
              <a:gd name="adj1" fmla="val -88726"/>
              <a:gd name="adj2" fmla="val 4384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Arial" pitchFamily="34" charset="0"/>
                <a:cs typeface="Arial" pitchFamily="34" charset="0"/>
              </a:rPr>
              <a:t>Xác định Input, Output?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39484" y="108953"/>
            <a:ext cx="3271932" cy="131233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Arial" pitchFamily="34" charset="0"/>
                <a:cs typeface="Arial" pitchFamily="34" charset="0"/>
              </a:rPr>
              <a:t>Ví dụ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1158575" y="1833487"/>
            <a:ext cx="539262" cy="51581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565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</TotalTime>
  <Words>760</Words>
  <Application>Microsoft Office PowerPoint</Application>
  <PresentationFormat>Custom</PresentationFormat>
  <Paragraphs>151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SỞ GIÁO DỤC VÀ ĐÀO TẠO TP.HCM TRƯỜNG THPT PHẠM PHÚ THỨ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HỌC TỐT!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Cho biết điểm Toán của bạn Hán Văn Duy? 2. Cho biết tổng điểm của bạn Nguyễn Thị Mỹ Huyền?</dc:title>
  <dc:creator>Admin</dc:creator>
  <cp:lastModifiedBy>TRAN NGOC THU</cp:lastModifiedBy>
  <cp:revision>102</cp:revision>
  <dcterms:created xsi:type="dcterms:W3CDTF">2016-10-07T12:41:16Z</dcterms:created>
  <dcterms:modified xsi:type="dcterms:W3CDTF">2019-10-21T00:30:15Z</dcterms:modified>
</cp:coreProperties>
</file>